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4" r:id="rId3"/>
    <p:sldId id="276" r:id="rId4"/>
    <p:sldId id="257" r:id="rId5"/>
    <p:sldId id="261" r:id="rId6"/>
    <p:sldId id="273" r:id="rId7"/>
    <p:sldId id="259" r:id="rId8"/>
    <p:sldId id="275" r:id="rId9"/>
    <p:sldId id="258" r:id="rId10"/>
    <p:sldId id="269" r:id="rId11"/>
    <p:sldId id="263" r:id="rId12"/>
    <p:sldId id="264" r:id="rId13"/>
    <p:sldId id="277" r:id="rId14"/>
    <p:sldId id="266" r:id="rId15"/>
    <p:sldId id="278" r:id="rId16"/>
    <p:sldId id="267" r:id="rId17"/>
    <p:sldId id="270" r:id="rId18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6" y="-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60" y="-90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06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4CA4331-9924-4DFC-951E-07FC085149B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CBE9121-1535-4DEA-856F-248B44983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00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Compare to bacteria on the skin: staph and strep: It just sits on the</a:t>
            </a:r>
            <a:r>
              <a:rPr lang="en-US" baseline="0" dirty="0" smtClean="0"/>
              <a:t> skin. </a:t>
            </a:r>
            <a:r>
              <a:rPr lang="en-US" dirty="0" smtClean="0"/>
              <a:t>NOT a problem unless it invades</a:t>
            </a:r>
            <a:r>
              <a:rPr lang="en-US" baseline="0" dirty="0" smtClean="0"/>
              <a:t> the tissue and creates a soft tissue infection.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E9121-1535-4DEA-856F-248B449830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85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7B0F8-69AE-4D0C-A4DC-734D700FCE37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CBD796C-86CF-4C75-978A-7823A37EC14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7B0F8-69AE-4D0C-A4DC-734D700FCE37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CBD796C-86CF-4C75-978A-7823A37EC14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7B0F8-69AE-4D0C-A4DC-734D700FCE37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CBD796C-86CF-4C75-978A-7823A37EC14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227B0F8-69AE-4D0C-A4DC-734D700FCE37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796C-86CF-4C75-978A-7823A37EC14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7B0F8-69AE-4D0C-A4DC-734D700FCE37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CBD796C-86CF-4C75-978A-7823A37EC141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7B0F8-69AE-4D0C-A4DC-734D700FCE37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CBD796C-86CF-4C75-978A-7823A37EC1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7B0F8-69AE-4D0C-A4DC-734D700FCE37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CBD796C-86CF-4C75-978A-7823A37EC1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CBD796C-86CF-4C75-978A-7823A37EC14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7B0F8-69AE-4D0C-A4DC-734D700FCE37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CBD796C-86CF-4C75-978A-7823A37EC14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227B0F8-69AE-4D0C-A4DC-734D700FCE37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7B0F8-69AE-4D0C-A4DC-734D700FCE37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796C-86CF-4C75-978A-7823A37EC14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CBD796C-86CF-4C75-978A-7823A37EC14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7B0F8-69AE-4D0C-A4DC-734D700FCE37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227B0F8-69AE-4D0C-A4DC-734D700FCE37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CBD796C-86CF-4C75-978A-7823A37EC141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Irene Campbell, GNP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UTIs, </a:t>
            </a:r>
            <a:r>
              <a:rPr lang="en-US" dirty="0" err="1" smtClean="0"/>
              <a:t>Bacteriuria</a:t>
            </a:r>
            <a:r>
              <a:rPr lang="en-US" dirty="0" smtClean="0"/>
              <a:t> &amp; Antibiotics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3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000" dirty="0"/>
              <a:t>A CDC-funded initiative to educate LTC nursing staff, medical providers, and family members on </a:t>
            </a:r>
            <a:r>
              <a:rPr lang="en-US" sz="2000" dirty="0" smtClean="0"/>
              <a:t>Asymptomatic </a:t>
            </a:r>
            <a:r>
              <a:rPr lang="en-US" sz="2000" dirty="0" err="1" smtClean="0"/>
              <a:t>Bacteriuria</a:t>
            </a:r>
            <a:r>
              <a:rPr lang="en-US" sz="2000" dirty="0" smtClean="0"/>
              <a:t> (ASB) and UTIs</a:t>
            </a:r>
          </a:p>
          <a:p>
            <a:pPr marL="68580" indent="0">
              <a:buNone/>
            </a:pPr>
            <a:r>
              <a:rPr lang="en-US" sz="2000" dirty="0"/>
              <a:t> </a:t>
            </a:r>
          </a:p>
          <a:p>
            <a:pPr>
              <a:buFont typeface="Courier New" pitchFamily="49" charset="0"/>
              <a:buChar char="o"/>
            </a:pPr>
            <a:r>
              <a:rPr lang="en-US" sz="2000" b="1" dirty="0"/>
              <a:t>Initiative Members</a:t>
            </a:r>
            <a:r>
              <a:rPr lang="en-US" sz="2000" dirty="0"/>
              <a:t>: DPH; Mass Coalition for the Prevention of Medical Errors; Mass </a:t>
            </a:r>
            <a:r>
              <a:rPr lang="en-US" sz="2000" dirty="0" smtClean="0"/>
              <a:t>Pro; Mass </a:t>
            </a:r>
            <a:r>
              <a:rPr lang="en-US" sz="2000" dirty="0"/>
              <a:t>Senior Care </a:t>
            </a:r>
            <a:r>
              <a:rPr lang="en-US" sz="2000" dirty="0" smtClean="0"/>
              <a:t>Association</a:t>
            </a:r>
            <a:endParaRPr lang="en-US" sz="2000" dirty="0"/>
          </a:p>
          <a:p>
            <a:pPr marL="411480" indent="-342900">
              <a:buFont typeface="Courier New" pitchFamily="49" charset="0"/>
              <a:buChar char="o"/>
            </a:pPr>
            <a:endParaRPr lang="en-US" sz="2000" dirty="0"/>
          </a:p>
          <a:p>
            <a:pPr>
              <a:buFont typeface="Courier New" pitchFamily="49" charset="0"/>
              <a:buChar char="o"/>
            </a:pPr>
            <a:r>
              <a:rPr lang="en-US" sz="2000" b="1" dirty="0"/>
              <a:t>Goals</a:t>
            </a:r>
            <a:r>
              <a:rPr lang="en-US" sz="2000" dirty="0"/>
              <a:t>: </a:t>
            </a:r>
          </a:p>
          <a:p>
            <a:pPr lvl="1"/>
            <a:r>
              <a:rPr lang="en-US" sz="2000" dirty="0"/>
              <a:t>R</a:t>
            </a:r>
            <a:r>
              <a:rPr lang="en-US" sz="2000" dirty="0" smtClean="0"/>
              <a:t>educe  the </a:t>
            </a:r>
            <a:r>
              <a:rPr lang="en-US" sz="2000" dirty="0"/>
              <a:t>unnecessary testing and treating of Asymptomatic </a:t>
            </a:r>
            <a:r>
              <a:rPr lang="en-US" sz="2000" dirty="0" err="1"/>
              <a:t>Bacteriuria</a:t>
            </a:r>
            <a:r>
              <a:rPr lang="en-US" sz="2000" dirty="0"/>
              <a:t> (ASB) in LTC</a:t>
            </a:r>
          </a:p>
          <a:p>
            <a:pPr lvl="1"/>
            <a:r>
              <a:rPr lang="en-US" sz="2000" dirty="0"/>
              <a:t>R</a:t>
            </a:r>
            <a:r>
              <a:rPr lang="en-US" sz="2000" dirty="0" smtClean="0"/>
              <a:t>educe </a:t>
            </a:r>
            <a:r>
              <a:rPr lang="en-US" sz="2000" dirty="0"/>
              <a:t>the prevalence of antibiotic </a:t>
            </a:r>
            <a:r>
              <a:rPr lang="en-US" sz="2000" dirty="0" smtClean="0"/>
              <a:t>resistance</a:t>
            </a:r>
            <a:endParaRPr lang="en-US" sz="2000" dirty="0"/>
          </a:p>
          <a:p>
            <a:pPr lvl="1"/>
            <a:r>
              <a:rPr lang="en-US" sz="2000" dirty="0"/>
              <a:t>R</a:t>
            </a:r>
            <a:r>
              <a:rPr lang="en-US" sz="2000" dirty="0" smtClean="0"/>
              <a:t>educe </a:t>
            </a:r>
            <a:r>
              <a:rPr lang="en-US" sz="2000" dirty="0"/>
              <a:t>the incidence of </a:t>
            </a:r>
            <a:r>
              <a:rPr lang="en-US" sz="2000" dirty="0" err="1"/>
              <a:t>Cdiff</a:t>
            </a:r>
            <a:r>
              <a:rPr lang="en-US" sz="2000" dirty="0"/>
              <a:t> Colitis</a:t>
            </a:r>
          </a:p>
        </p:txBody>
      </p:sp>
    </p:spTree>
    <p:extLst>
      <p:ext uri="{BB962C8B-B14F-4D97-AF65-F5344CB8AC3E}">
        <p14:creationId xmlns:p14="http://schemas.microsoft.com/office/powerpoint/2010/main" val="302915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 OR FALSE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Infections are a serious problem in the </a:t>
            </a:r>
            <a:r>
              <a:rPr lang="en-US" dirty="0" smtClean="0"/>
              <a:t>elderly.</a:t>
            </a:r>
            <a:endParaRPr lang="en-US" dirty="0"/>
          </a:p>
          <a:p>
            <a:endParaRPr lang="en-US" dirty="0"/>
          </a:p>
          <a:p>
            <a:r>
              <a:rPr lang="en-US" dirty="0"/>
              <a:t>Bacteria in the urine is always a sign of an active Urinary Tract Infection (UTI).</a:t>
            </a:r>
          </a:p>
          <a:p>
            <a:endParaRPr lang="en-US" dirty="0"/>
          </a:p>
          <a:p>
            <a:r>
              <a:rPr lang="en-US" dirty="0"/>
              <a:t>Mental Status changes are a strong indication of UTI in the elderly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Antibiotics </a:t>
            </a:r>
            <a:r>
              <a:rPr lang="en-US" dirty="0"/>
              <a:t>are very safe drugs to use with the </a:t>
            </a:r>
            <a:r>
              <a:rPr lang="en-US" dirty="0" smtClean="0"/>
              <a:t>elderly.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36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an Infection? What is a UTI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r>
              <a:rPr lang="en-US" dirty="0" smtClean="0"/>
              <a:t>An infection </a:t>
            </a:r>
            <a:r>
              <a:rPr lang="en-US" dirty="0">
                <a:solidFill>
                  <a:schemeClr val="tx1"/>
                </a:solidFill>
              </a:rPr>
              <a:t>is the </a:t>
            </a:r>
            <a:r>
              <a:rPr lang="en-US" b="1" i="1" dirty="0">
                <a:solidFill>
                  <a:schemeClr val="tx1"/>
                </a:solidFill>
              </a:rPr>
              <a:t>invasion</a:t>
            </a:r>
            <a:r>
              <a:rPr lang="en-US" dirty="0">
                <a:solidFill>
                  <a:schemeClr val="tx1"/>
                </a:solidFill>
              </a:rPr>
              <a:t> of a </a:t>
            </a:r>
            <a:r>
              <a:rPr lang="en-US" dirty="0" smtClean="0">
                <a:solidFill>
                  <a:schemeClr val="tx1"/>
                </a:solidFill>
              </a:rPr>
              <a:t>person’s bodily tissues by disease-causing organisms.</a:t>
            </a:r>
          </a:p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A </a:t>
            </a:r>
            <a:r>
              <a:rPr lang="en-US" dirty="0"/>
              <a:t>UTI is a </a:t>
            </a:r>
            <a:r>
              <a:rPr lang="en-US" b="1" i="1" dirty="0"/>
              <a:t>systemic</a:t>
            </a:r>
            <a:r>
              <a:rPr lang="en-US" dirty="0"/>
              <a:t> infection of the urinary tract.</a:t>
            </a:r>
          </a:p>
          <a:p>
            <a:pPr marL="68580" indent="0">
              <a:buNone/>
            </a:pPr>
            <a:endParaRPr lang="en-US" b="1" dirty="0"/>
          </a:p>
          <a:p>
            <a:pPr marL="6858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pPr marL="365760" lvl="1" indent="0">
              <a:buNone/>
            </a:pPr>
            <a:endParaRPr lang="en-US" dirty="0"/>
          </a:p>
          <a:p>
            <a:pPr marL="36576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11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Asymptomatic </a:t>
            </a:r>
            <a:r>
              <a:rPr lang="en-US" dirty="0" err="1" smtClean="0"/>
              <a:t>Bacteriuria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presence of bacteria in the urinary tract </a:t>
            </a:r>
            <a:r>
              <a:rPr lang="en-US" b="1" i="1" dirty="0" smtClean="0"/>
              <a:t>without</a:t>
            </a:r>
            <a:r>
              <a:rPr lang="en-US" dirty="0" smtClean="0"/>
              <a:t> </a:t>
            </a:r>
            <a:r>
              <a:rPr lang="en-US" b="1" i="1" dirty="0" smtClean="0"/>
              <a:t>specific </a:t>
            </a:r>
            <a:r>
              <a:rPr lang="en-US" dirty="0" smtClean="0"/>
              <a:t>signs or symptoms of urinary tract infection</a:t>
            </a:r>
          </a:p>
          <a:p>
            <a:endParaRPr lang="en-US" dirty="0" smtClean="0"/>
          </a:p>
          <a:p>
            <a:r>
              <a:rPr lang="en-US" dirty="0" smtClean="0"/>
              <a:t>Present in up to 50% of elderly in LTC</a:t>
            </a:r>
          </a:p>
          <a:p>
            <a:endParaRPr lang="en-US" dirty="0" smtClean="0"/>
          </a:p>
          <a:p>
            <a:r>
              <a:rPr lang="en-US" dirty="0" smtClean="0"/>
              <a:t>Not harmful</a:t>
            </a:r>
          </a:p>
          <a:p>
            <a:endParaRPr lang="en-US" dirty="0" smtClean="0"/>
          </a:p>
          <a:p>
            <a:r>
              <a:rPr lang="en-US" dirty="0" smtClean="0"/>
              <a:t>Does not require antibiotics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94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 for Getting UTI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Catheters in the bladder</a:t>
            </a:r>
          </a:p>
          <a:p>
            <a:r>
              <a:rPr lang="en-US" dirty="0" smtClean="0"/>
              <a:t>Incomplete emptying of the bladder</a:t>
            </a:r>
          </a:p>
          <a:p>
            <a:pPr lvl="1"/>
            <a:r>
              <a:rPr lang="en-US" dirty="0" smtClean="0"/>
              <a:t>Constipation</a:t>
            </a:r>
          </a:p>
          <a:p>
            <a:pPr lvl="1"/>
            <a:r>
              <a:rPr lang="en-US" dirty="0" smtClean="0"/>
              <a:t>Prostate enlargement</a:t>
            </a:r>
          </a:p>
          <a:p>
            <a:pPr lvl="1"/>
            <a:r>
              <a:rPr lang="en-US" dirty="0" smtClean="0"/>
              <a:t>Uterine Prolapse</a:t>
            </a:r>
          </a:p>
          <a:p>
            <a:pPr lvl="1"/>
            <a:r>
              <a:rPr lang="en-US" dirty="0" smtClean="0"/>
              <a:t>Certain medications</a:t>
            </a:r>
          </a:p>
          <a:p>
            <a:r>
              <a:rPr lang="en-US" dirty="0" smtClean="0"/>
              <a:t>Impaired Immune systems</a:t>
            </a:r>
          </a:p>
          <a:p>
            <a:r>
              <a:rPr lang="en-US" dirty="0" smtClean="0"/>
              <a:t>Poor hygiene</a:t>
            </a:r>
          </a:p>
          <a:p>
            <a:pPr marL="6858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95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Criteria for </a:t>
            </a:r>
            <a:r>
              <a:rPr lang="en-US" dirty="0"/>
              <a:t>T</a:t>
            </a:r>
            <a:r>
              <a:rPr lang="en-US" dirty="0" smtClean="0"/>
              <a:t>esting for UTI (Non-Catheterized)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burning or pain on urination </a:t>
            </a:r>
            <a:r>
              <a:rPr lang="en-US" b="1" i="1" dirty="0" smtClean="0"/>
              <a:t>ALONE</a:t>
            </a:r>
          </a:p>
          <a:p>
            <a:endParaRPr lang="en-US" i="1" dirty="0" smtClean="0"/>
          </a:p>
          <a:p>
            <a:pPr marL="68580" indent="0" algn="ctr">
              <a:buNone/>
            </a:pPr>
            <a:r>
              <a:rPr lang="en-US" b="1" dirty="0" smtClean="0"/>
              <a:t>OR</a:t>
            </a:r>
          </a:p>
          <a:p>
            <a:r>
              <a:rPr lang="en-US" dirty="0" smtClean="0"/>
              <a:t>Fever </a:t>
            </a:r>
            <a:r>
              <a:rPr lang="en-US" b="1" i="1" dirty="0" smtClean="0"/>
              <a:t>PLUS</a:t>
            </a:r>
            <a:r>
              <a:rPr lang="en-US" dirty="0" smtClean="0"/>
              <a:t> one specific symptom</a:t>
            </a:r>
          </a:p>
          <a:p>
            <a:endParaRPr lang="en-US" dirty="0" smtClean="0"/>
          </a:p>
          <a:p>
            <a:pPr marL="68580" indent="0" algn="ctr">
              <a:buNone/>
            </a:pPr>
            <a:r>
              <a:rPr lang="en-US" b="1" dirty="0" smtClean="0"/>
              <a:t>OR</a:t>
            </a:r>
          </a:p>
          <a:p>
            <a:r>
              <a:rPr lang="en-US" dirty="0" smtClean="0"/>
              <a:t>At least </a:t>
            </a:r>
            <a:r>
              <a:rPr lang="en-US" b="1" dirty="0" smtClean="0"/>
              <a:t>two </a:t>
            </a:r>
            <a:r>
              <a:rPr lang="en-US" b="1" i="1" dirty="0" smtClean="0"/>
              <a:t>specific</a:t>
            </a:r>
            <a:r>
              <a:rPr lang="en-US" b="1" dirty="0" smtClean="0"/>
              <a:t> </a:t>
            </a:r>
            <a:r>
              <a:rPr lang="en-US" dirty="0" smtClean="0"/>
              <a:t>symptoms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1199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Criteria for Catheterized Residents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 smtClean="0"/>
              <a:t>At least </a:t>
            </a:r>
            <a:r>
              <a:rPr lang="en-US" b="1" i="1" dirty="0" smtClean="0"/>
              <a:t>one</a:t>
            </a:r>
            <a:r>
              <a:rPr lang="en-US" dirty="0" smtClean="0"/>
              <a:t> of the signs or symptoms below: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Fever  (new or increased)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 smtClean="0"/>
              <a:t>Costo</a:t>
            </a:r>
            <a:r>
              <a:rPr lang="en-US" dirty="0" smtClean="0"/>
              <a:t>-vertebral </a:t>
            </a:r>
            <a:r>
              <a:rPr lang="en-US" dirty="0"/>
              <a:t>angle (CVA) </a:t>
            </a:r>
            <a:r>
              <a:rPr lang="en-US" dirty="0" smtClean="0"/>
              <a:t>tenderness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Rigors </a:t>
            </a:r>
            <a:r>
              <a:rPr lang="en-US" dirty="0"/>
              <a:t>(shaking chills</a:t>
            </a:r>
            <a:r>
              <a:rPr lang="en-US" dirty="0" smtClean="0"/>
              <a:t>)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Delirium (acute confusion)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Flank </a:t>
            </a:r>
            <a:r>
              <a:rPr lang="en-US" dirty="0"/>
              <a:t>pain (back, side pain) 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/>
              <a:t>P</a:t>
            </a:r>
            <a:r>
              <a:rPr lang="en-US" dirty="0" smtClean="0"/>
              <a:t>elvic </a:t>
            </a:r>
            <a:r>
              <a:rPr lang="en-US" dirty="0"/>
              <a:t>discomfort 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Acute </a:t>
            </a:r>
            <a:r>
              <a:rPr lang="en-US" dirty="0"/>
              <a:t>hematuria 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Malaise </a:t>
            </a:r>
            <a:r>
              <a:rPr lang="en-US" dirty="0"/>
              <a:t>or lethargy with no other cause</a:t>
            </a:r>
          </a:p>
        </p:txBody>
      </p:sp>
    </p:spTree>
    <p:extLst>
      <p:ext uri="{BB962C8B-B14F-4D97-AF65-F5344CB8AC3E}">
        <p14:creationId xmlns:p14="http://schemas.microsoft.com/office/powerpoint/2010/main" val="180532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UTI: Specific Signs &amp; 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endParaRPr lang="en-US" dirty="0" smtClean="0"/>
          </a:p>
          <a:p>
            <a:pPr lvl="1">
              <a:buFont typeface="Wingdings" pitchFamily="2" charset="2"/>
              <a:buChar char="q"/>
            </a:pPr>
            <a:r>
              <a:rPr lang="en-US" sz="2800" dirty="0" smtClean="0"/>
              <a:t>Burning </a:t>
            </a:r>
            <a:r>
              <a:rPr lang="en-US" sz="2800" dirty="0"/>
              <a:t>on urination (dysuria</a:t>
            </a:r>
            <a:r>
              <a:rPr lang="en-US" sz="2800" dirty="0" smtClean="0"/>
              <a:t>)</a:t>
            </a:r>
            <a:endParaRPr lang="en-US" sz="2800" dirty="0"/>
          </a:p>
          <a:p>
            <a:pPr lvl="1">
              <a:buFont typeface="Wingdings" pitchFamily="2" charset="2"/>
              <a:buChar char="q"/>
            </a:pPr>
            <a:r>
              <a:rPr lang="en-US" sz="2800" dirty="0"/>
              <a:t>Blood in urine (hematuria</a:t>
            </a:r>
            <a:r>
              <a:rPr lang="en-US" sz="2800" dirty="0" smtClean="0"/>
              <a:t>)</a:t>
            </a:r>
            <a:endParaRPr lang="en-US" sz="2800" dirty="0"/>
          </a:p>
          <a:p>
            <a:pPr lvl="1">
              <a:buFont typeface="Wingdings" pitchFamily="2" charset="2"/>
              <a:buChar char="q"/>
            </a:pPr>
            <a:r>
              <a:rPr lang="en-US" sz="2800" dirty="0"/>
              <a:t>Urgent need to </a:t>
            </a:r>
            <a:r>
              <a:rPr lang="en-US" sz="2800" dirty="0" smtClean="0"/>
              <a:t>urinate (urgency)</a:t>
            </a:r>
            <a:endParaRPr lang="en-US" sz="2800" dirty="0"/>
          </a:p>
          <a:p>
            <a:pPr lvl="1">
              <a:buFont typeface="Wingdings" pitchFamily="2" charset="2"/>
              <a:buChar char="q"/>
            </a:pPr>
            <a:r>
              <a:rPr lang="en-US" sz="2800" dirty="0"/>
              <a:t>Frequent need to </a:t>
            </a:r>
            <a:r>
              <a:rPr lang="en-US" sz="2800" dirty="0" smtClean="0"/>
              <a:t>urinate (frequency)</a:t>
            </a:r>
            <a:endParaRPr lang="en-US" sz="2800" dirty="0"/>
          </a:p>
          <a:p>
            <a:pPr lvl="1">
              <a:buFont typeface="Wingdings" pitchFamily="2" charset="2"/>
              <a:buChar char="q"/>
            </a:pPr>
            <a:r>
              <a:rPr lang="en-US" sz="2800" dirty="0"/>
              <a:t>New </a:t>
            </a:r>
            <a:r>
              <a:rPr lang="en-US" sz="2800" dirty="0" smtClean="0"/>
              <a:t>or </a:t>
            </a:r>
            <a:r>
              <a:rPr lang="en-US" sz="2800" b="1" i="1" dirty="0" smtClean="0"/>
              <a:t>worsened</a:t>
            </a:r>
            <a:r>
              <a:rPr lang="en-US" sz="2800" dirty="0" smtClean="0"/>
              <a:t> urinary incontinence</a:t>
            </a:r>
          </a:p>
          <a:p>
            <a:pPr lvl="1">
              <a:buFont typeface="Wingdings" pitchFamily="2" charset="2"/>
              <a:buChar char="q"/>
            </a:pPr>
            <a:r>
              <a:rPr lang="en-US" sz="2800" dirty="0" smtClean="0"/>
              <a:t>Abdominal pain</a:t>
            </a:r>
          </a:p>
          <a:p>
            <a:pPr lvl="1">
              <a:buFont typeface="Wingdings" pitchFamily="2" charset="2"/>
              <a:buChar char="q"/>
            </a:pPr>
            <a:r>
              <a:rPr lang="en-US" sz="2800" dirty="0" smtClean="0"/>
              <a:t>Flank pain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35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Antibiotics: Benefits &amp; Risks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 smtClean="0">
                <a:sym typeface="Wingdings" pitchFamily="2" charset="2"/>
              </a:rPr>
              <a:t> </a:t>
            </a:r>
            <a:r>
              <a:rPr lang="en-US" dirty="0" smtClean="0"/>
              <a:t>Combat infection</a:t>
            </a:r>
          </a:p>
          <a:p>
            <a:pPr marL="525780" indent="-457200">
              <a:buFont typeface="Wingdings" pitchFamily="2" charset="2"/>
              <a:buChar char="J"/>
            </a:pPr>
            <a:endParaRPr lang="en-US" dirty="0" smtClean="0"/>
          </a:p>
          <a:p>
            <a:pPr marL="1691640" lvl="7" indent="0">
              <a:buNone/>
            </a:pPr>
            <a:r>
              <a:rPr lang="en-US" dirty="0" smtClean="0"/>
              <a:t>		</a:t>
            </a:r>
            <a:r>
              <a:rPr lang="en-US" sz="3200" i="1" dirty="0" smtClean="0"/>
              <a:t>BUT</a:t>
            </a:r>
          </a:p>
          <a:p>
            <a:pPr marL="68580" indent="0">
              <a:buNone/>
            </a:pPr>
            <a:r>
              <a:rPr lang="en-US" dirty="0" smtClean="0">
                <a:sym typeface="Wingdings" pitchFamily="2" charset="2"/>
              </a:rPr>
              <a:t> </a:t>
            </a:r>
            <a:r>
              <a:rPr lang="en-US" dirty="0" smtClean="0"/>
              <a:t>May cause allergic reactions </a:t>
            </a:r>
            <a:endParaRPr lang="en-US" dirty="0">
              <a:sym typeface="Wingdings" pitchFamily="2" charset="2"/>
            </a:endParaRPr>
          </a:p>
          <a:p>
            <a:pPr marL="68580" indent="0">
              <a:buNone/>
            </a:pPr>
            <a:r>
              <a:rPr lang="en-US" dirty="0" smtClean="0">
                <a:sym typeface="Wingdings" pitchFamily="2" charset="2"/>
              </a:rPr>
              <a:t> </a:t>
            </a:r>
            <a:r>
              <a:rPr lang="en-US" dirty="0" smtClean="0"/>
              <a:t>Nausea/vomiting/non-infectious diarrhea</a:t>
            </a:r>
          </a:p>
          <a:p>
            <a:pPr marL="68580" indent="0">
              <a:buNone/>
            </a:pPr>
            <a:r>
              <a:rPr lang="en-US" dirty="0" smtClean="0">
                <a:sym typeface="Wingdings" pitchFamily="2" charset="2"/>
              </a:rPr>
              <a:t> </a:t>
            </a:r>
            <a:r>
              <a:rPr lang="en-US" dirty="0" smtClean="0"/>
              <a:t>May result in severe, infectious diarrhea (</a:t>
            </a:r>
            <a:r>
              <a:rPr lang="en-US" dirty="0" err="1" smtClean="0"/>
              <a:t>Cdiff</a:t>
            </a:r>
            <a:r>
              <a:rPr lang="en-US" dirty="0" smtClean="0"/>
              <a:t>)</a:t>
            </a:r>
          </a:p>
          <a:p>
            <a:pPr marL="68580" indent="0">
              <a:buNone/>
            </a:pPr>
            <a:r>
              <a:rPr lang="en-US" dirty="0" smtClean="0">
                <a:sym typeface="Wingdings" pitchFamily="2" charset="2"/>
              </a:rPr>
              <a:t> </a:t>
            </a:r>
            <a:r>
              <a:rPr lang="en-US" dirty="0" smtClean="0"/>
              <a:t>May create mutant strains of bacteria, resistant to antibiotics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50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Antibiotic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Organisms resistant to antibiotics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 serious, growing problem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Due to overuse and </a:t>
            </a:r>
            <a:r>
              <a:rPr lang="en-US" b="1" dirty="0" smtClean="0"/>
              <a:t>inappropriate</a:t>
            </a:r>
            <a:r>
              <a:rPr lang="en-US" dirty="0" smtClean="0"/>
              <a:t> use of antibiotics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Combined with patient’s allergies, may not be able to treat future infections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Asymptomatic </a:t>
            </a:r>
            <a:r>
              <a:rPr lang="en-US" dirty="0" err="1" smtClean="0"/>
              <a:t>bacteriuria</a:t>
            </a:r>
            <a:r>
              <a:rPr lang="en-US" dirty="0" smtClean="0"/>
              <a:t> often treated with antibiotics unnecessarily</a:t>
            </a:r>
          </a:p>
        </p:txBody>
      </p:sp>
    </p:spTree>
    <p:extLst>
      <p:ext uri="{BB962C8B-B14F-4D97-AF65-F5344CB8AC3E}">
        <p14:creationId xmlns:p14="http://schemas.microsoft.com/office/powerpoint/2010/main" val="320989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dirty="0" smtClean="0"/>
              <a:t>Non-specific symptoms</a:t>
            </a:r>
          </a:p>
          <a:p>
            <a:pPr lvl="1"/>
            <a:r>
              <a:rPr lang="en-US" dirty="0" smtClean="0"/>
              <a:t>Confusion</a:t>
            </a:r>
          </a:p>
          <a:p>
            <a:pPr lvl="1"/>
            <a:r>
              <a:rPr lang="en-US" dirty="0" smtClean="0"/>
              <a:t>Lethargy</a:t>
            </a:r>
          </a:p>
          <a:p>
            <a:pPr lvl="1"/>
            <a:r>
              <a:rPr lang="en-US" dirty="0" smtClean="0"/>
              <a:t>Poor appetite</a:t>
            </a:r>
          </a:p>
          <a:p>
            <a:pPr lvl="1"/>
            <a:r>
              <a:rPr lang="en-US" dirty="0" smtClean="0"/>
              <a:t>Behavior change: agitation, aggression</a:t>
            </a:r>
          </a:p>
          <a:p>
            <a:pPr marL="68580" indent="0" algn="ctr">
              <a:buNone/>
            </a:pPr>
            <a:r>
              <a:rPr lang="en-US" b="1" i="1" dirty="0" smtClean="0"/>
              <a:t>PLUS</a:t>
            </a:r>
          </a:p>
          <a:p>
            <a:pPr marL="68580" indent="0" algn="ctr">
              <a:buNone/>
            </a:pPr>
            <a:endParaRPr lang="en-US" b="1" i="1" dirty="0" smtClean="0"/>
          </a:p>
          <a:p>
            <a:pPr marL="68580" indent="0">
              <a:buNone/>
            </a:pPr>
            <a:r>
              <a:rPr lang="en-US" dirty="0" smtClean="0"/>
              <a:t>Bacteria in the urine!	</a:t>
            </a:r>
            <a:r>
              <a:rPr lang="en-US" b="1" i="1" dirty="0" smtClean="0"/>
              <a:t>AND</a:t>
            </a:r>
          </a:p>
          <a:p>
            <a:pPr marL="68580" indent="0">
              <a:buNone/>
            </a:pPr>
            <a:endParaRPr lang="en-US" b="1" i="1" dirty="0" smtClean="0"/>
          </a:p>
          <a:p>
            <a:pPr marL="68580" indent="0">
              <a:buNone/>
            </a:pPr>
            <a:r>
              <a:rPr lang="en-US" dirty="0" smtClean="0"/>
              <a:t>Unable to verbalize symptoms!!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4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Investigate other causes </a:t>
            </a:r>
            <a:r>
              <a:rPr lang="en-US" b="1" i="1" dirty="0" smtClean="0"/>
              <a:t>first</a:t>
            </a:r>
            <a:r>
              <a:rPr lang="en-US" dirty="0" smtClean="0"/>
              <a:t>:</a:t>
            </a:r>
          </a:p>
          <a:p>
            <a:r>
              <a:rPr lang="en-US" dirty="0" smtClean="0"/>
              <a:t>Constipation</a:t>
            </a:r>
            <a:endParaRPr lang="en-US" dirty="0"/>
          </a:p>
          <a:p>
            <a:r>
              <a:rPr lang="en-US" dirty="0"/>
              <a:t>New medication or dose</a:t>
            </a:r>
          </a:p>
          <a:p>
            <a:r>
              <a:rPr lang="en-US" dirty="0"/>
              <a:t>Dehydration</a:t>
            </a:r>
          </a:p>
          <a:p>
            <a:r>
              <a:rPr lang="en-US" dirty="0"/>
              <a:t>Pain</a:t>
            </a:r>
          </a:p>
          <a:p>
            <a:r>
              <a:rPr lang="en-US" dirty="0"/>
              <a:t>Urinary retention</a:t>
            </a:r>
          </a:p>
          <a:p>
            <a:r>
              <a:rPr lang="en-US" dirty="0"/>
              <a:t>Pneumonia</a:t>
            </a:r>
          </a:p>
          <a:p>
            <a:r>
              <a:rPr lang="en-US" dirty="0"/>
              <a:t>Environmental irritants</a:t>
            </a:r>
          </a:p>
          <a:p>
            <a:r>
              <a:rPr lang="en-US" dirty="0"/>
              <a:t>Having a bad day!</a:t>
            </a:r>
          </a:p>
        </p:txBody>
      </p:sp>
    </p:spTree>
    <p:extLst>
      <p:ext uri="{BB962C8B-B14F-4D97-AF65-F5344CB8AC3E}">
        <p14:creationId xmlns:p14="http://schemas.microsoft.com/office/powerpoint/2010/main" val="78313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68580" indent="0" algn="ctr">
              <a:buNone/>
            </a:pPr>
            <a:r>
              <a:rPr lang="en-US" sz="3200" dirty="0" smtClean="0"/>
              <a:t>Nursing assessment and monitoring</a:t>
            </a:r>
            <a:r>
              <a:rPr lang="en-US" dirty="0" smtClean="0"/>
              <a:t>:</a:t>
            </a:r>
          </a:p>
          <a:p>
            <a:pPr marL="68580" indent="0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ü"/>
            </a:pPr>
            <a:r>
              <a:rPr lang="en-US" sz="2800" dirty="0"/>
              <a:t>V</a:t>
            </a:r>
            <a:r>
              <a:rPr lang="en-US" sz="2800" dirty="0" smtClean="0"/>
              <a:t>ital signs 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/>
              <a:t>Blood glucose level if diabetic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/>
              <a:t>F</a:t>
            </a:r>
            <a:r>
              <a:rPr lang="en-US" sz="2800" dirty="0" smtClean="0"/>
              <a:t>luid intake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/>
              <a:t>Bowel pattern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/>
              <a:t>Urinary retention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/>
              <a:t>Respiratory status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/>
              <a:t>Review medications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/>
              <a:t>Hunger, Thirst, Pain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/>
              <a:t>Environmental precipitants</a:t>
            </a:r>
          </a:p>
        </p:txBody>
      </p:sp>
    </p:spTree>
    <p:extLst>
      <p:ext uri="{BB962C8B-B14F-4D97-AF65-F5344CB8AC3E}">
        <p14:creationId xmlns:p14="http://schemas.microsoft.com/office/powerpoint/2010/main" val="57520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things for clinicians to consider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Drug levels</a:t>
            </a:r>
          </a:p>
          <a:p>
            <a:pPr lvl="1"/>
            <a:r>
              <a:rPr lang="en-US" dirty="0" smtClean="0"/>
              <a:t>Seizure medication levels in the blood</a:t>
            </a:r>
          </a:p>
          <a:p>
            <a:pPr lvl="1"/>
            <a:r>
              <a:rPr lang="en-US" dirty="0" smtClean="0"/>
              <a:t>Digoxin</a:t>
            </a:r>
          </a:p>
          <a:p>
            <a:pPr lvl="1"/>
            <a:r>
              <a:rPr lang="en-US" dirty="0" smtClean="0"/>
              <a:t>Depakote </a:t>
            </a:r>
          </a:p>
          <a:p>
            <a:pPr marL="274320" lvl="1" indent="0">
              <a:buNone/>
            </a:pPr>
            <a:endParaRPr lang="en-US" dirty="0"/>
          </a:p>
          <a:p>
            <a:r>
              <a:rPr lang="en-US" dirty="0" smtClean="0"/>
              <a:t>Complete Blood Count (infection)</a:t>
            </a:r>
          </a:p>
          <a:p>
            <a:r>
              <a:rPr lang="en-US" dirty="0" smtClean="0"/>
              <a:t>Kidney Function test</a:t>
            </a:r>
          </a:p>
          <a:p>
            <a:r>
              <a:rPr lang="en-US" dirty="0" smtClean="0"/>
              <a:t>Liver Function Tests</a:t>
            </a:r>
          </a:p>
          <a:p>
            <a:pPr marL="27432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5083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Then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ym typeface="Wingdings" pitchFamily="2" charset="2"/>
              </a:rPr>
              <a:t> </a:t>
            </a:r>
            <a:r>
              <a:rPr lang="en-US" dirty="0" smtClean="0"/>
              <a:t>Symptoms resolve with nursing measures , treatment of underlying conditions or spontaneously</a:t>
            </a:r>
          </a:p>
          <a:p>
            <a:pPr lvl="8">
              <a:buFont typeface="Wingdings"/>
              <a:buChar char="J"/>
            </a:pPr>
            <a:endParaRPr lang="en-US" dirty="0" smtClean="0"/>
          </a:p>
          <a:p>
            <a:pPr marL="1892808" lvl="8" indent="0">
              <a:buNone/>
            </a:pPr>
            <a:r>
              <a:rPr lang="en-US" b="1" i="1" dirty="0" smtClean="0"/>
              <a:t>	</a:t>
            </a:r>
            <a:r>
              <a:rPr lang="en-US" sz="2400" b="1" i="1" dirty="0" smtClean="0"/>
              <a:t>OR</a:t>
            </a:r>
            <a:endParaRPr lang="en-US" sz="2400" b="1" i="1" dirty="0"/>
          </a:p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r>
              <a:rPr lang="en-US" dirty="0" smtClean="0">
                <a:sym typeface="Wingdings" pitchFamily="2" charset="2"/>
              </a:rPr>
              <a:t> </a:t>
            </a:r>
            <a:r>
              <a:rPr lang="en-US" b="1" i="1" dirty="0" smtClean="0"/>
              <a:t>Specific</a:t>
            </a:r>
            <a:r>
              <a:rPr lang="en-US" dirty="0" smtClean="0"/>
              <a:t> urinary signs/symptoms or fever emerge  →  Test for UTI and Treat with antibiotic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3100" dirty="0" err="1" smtClean="0"/>
              <a:t>Bacteriuria</a:t>
            </a:r>
            <a:r>
              <a:rPr lang="en-US" sz="3100" dirty="0" smtClean="0"/>
              <a:t> is very common in elderly</a:t>
            </a:r>
          </a:p>
          <a:p>
            <a:pPr>
              <a:buFont typeface="Wingdings" pitchFamily="2" charset="2"/>
              <a:buChar char="Ø"/>
            </a:pPr>
            <a:endParaRPr lang="en-US" sz="3100" dirty="0" smtClean="0"/>
          </a:p>
          <a:p>
            <a:pPr>
              <a:buFont typeface="Wingdings" pitchFamily="2" charset="2"/>
              <a:buChar char="Ø"/>
            </a:pPr>
            <a:r>
              <a:rPr lang="en-US" sz="3100" dirty="0" smtClean="0"/>
              <a:t>Antibiotics should be reserved for specific signs and symptoms of UTI</a:t>
            </a:r>
          </a:p>
          <a:p>
            <a:pPr>
              <a:buFont typeface="Wingdings" pitchFamily="2" charset="2"/>
              <a:buChar char="Ø"/>
            </a:pPr>
            <a:endParaRPr lang="en-US" sz="3100" dirty="0"/>
          </a:p>
          <a:p>
            <a:pPr>
              <a:buFont typeface="Wingdings" pitchFamily="2" charset="2"/>
              <a:buChar char="Ø"/>
            </a:pPr>
            <a:r>
              <a:rPr lang="en-US" sz="3100" dirty="0" smtClean="0"/>
              <a:t>Antibiotics are not harmless drugs for an individual</a:t>
            </a:r>
          </a:p>
          <a:p>
            <a:pPr>
              <a:buFont typeface="Wingdings" pitchFamily="2" charset="2"/>
              <a:buChar char="Ø"/>
            </a:pPr>
            <a:endParaRPr lang="en-US" sz="3100" dirty="0"/>
          </a:p>
          <a:p>
            <a:pPr>
              <a:buFont typeface="Wingdings" pitchFamily="2" charset="2"/>
              <a:buChar char="Ø"/>
            </a:pPr>
            <a:r>
              <a:rPr lang="en-US" sz="3100" dirty="0" smtClean="0"/>
              <a:t>Antibiotic resistance is a serious public health issue</a:t>
            </a:r>
          </a:p>
          <a:p>
            <a:pPr>
              <a:buFont typeface="Wingdings" pitchFamily="2" charset="2"/>
              <a:buChar char="Ø"/>
            </a:pPr>
            <a:endParaRPr lang="en-US" sz="3100" dirty="0" smtClean="0"/>
          </a:p>
          <a:p>
            <a:pPr>
              <a:buFont typeface="Wingdings" pitchFamily="2" charset="2"/>
              <a:buChar char="Ø"/>
            </a:pPr>
            <a:r>
              <a:rPr lang="en-US" sz="3100" dirty="0" smtClean="0"/>
              <a:t>We all need to change how we think about using antibiotics</a:t>
            </a:r>
          </a:p>
          <a:p>
            <a:pPr>
              <a:buFont typeface="Wingdings" pitchFamily="2" charset="2"/>
              <a:buChar char="Ø"/>
            </a:pPr>
            <a:endParaRPr lang="en-US" sz="3100" dirty="0"/>
          </a:p>
          <a:p>
            <a:pPr marL="68580" indent="0" algn="ctr">
              <a:buNone/>
            </a:pPr>
            <a:r>
              <a:rPr lang="en-US" b="1" dirty="0" smtClean="0"/>
              <a:t>www.macoalition.org</a:t>
            </a:r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24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421</TotalTime>
  <Words>557</Words>
  <Application>Microsoft Office PowerPoint</Application>
  <PresentationFormat>On-screen Show (4:3)</PresentationFormat>
  <Paragraphs>155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Civic</vt:lpstr>
      <vt:lpstr>UTIs, Bacteriuria &amp; Antibiotics</vt:lpstr>
      <vt:lpstr>The Project</vt:lpstr>
      <vt:lpstr>TRUE OR FALSE</vt:lpstr>
      <vt:lpstr>What is an Infection? What is a UTI</vt:lpstr>
      <vt:lpstr>What is Asymptomatic Bacteriuria</vt:lpstr>
      <vt:lpstr>Risk Factors for Getting UTI</vt:lpstr>
      <vt:lpstr>Criteria for Testing for UTI (Non-Catheterized)</vt:lpstr>
      <vt:lpstr>Criteria for Catheterized Residents</vt:lpstr>
      <vt:lpstr>UTI: Specific Signs &amp; Symptoms</vt:lpstr>
      <vt:lpstr>Antibiotics: Benefits &amp; Risks</vt:lpstr>
      <vt:lpstr>Antibiotic Resistance</vt:lpstr>
      <vt:lpstr>What if??</vt:lpstr>
      <vt:lpstr>Now What?</vt:lpstr>
      <vt:lpstr>Then what?</vt:lpstr>
      <vt:lpstr>Other things for clinicians to consider</vt:lpstr>
      <vt:lpstr>And Then what?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</dc:creator>
  <cp:lastModifiedBy>Administrator</cp:lastModifiedBy>
  <cp:revision>47</cp:revision>
  <cp:lastPrinted>2013-06-14T20:30:58Z</cp:lastPrinted>
  <dcterms:created xsi:type="dcterms:W3CDTF">2013-03-17T11:22:35Z</dcterms:created>
  <dcterms:modified xsi:type="dcterms:W3CDTF">2013-06-14T20:33:08Z</dcterms:modified>
</cp:coreProperties>
</file>